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Bekannt / Unbekannt,</a:t>
            </a:r>
            <a:r>
              <a:rPr lang="de-DE" baseline="0"/>
              <a:t> für was haben sich die Kinder entschieden?</a:t>
            </a:r>
            <a:endParaRPr lang="de-DE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[ERNG.xlsx]Tabelle1!$A$29</c:f>
              <c:strCache>
                <c:ptCount val="1"/>
                <c:pt idx="0">
                  <c:v>Bekannte Speise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[ERNG.xlsx]Tabelle1!$B$29:$D$29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[ERNG.xlsx]Tabelle1!$A$30</c:f>
              <c:strCache>
                <c:ptCount val="1"/>
                <c:pt idx="0">
                  <c:v>Unbekannt Speise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[ERNG.xlsx]Tabelle1!$B$30:$D$30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3034024"/>
        <c:axId val="333029320"/>
      </c:barChart>
      <c:catAx>
        <c:axId val="33303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029320"/>
        <c:crosses val="autoZero"/>
        <c:auto val="1"/>
        <c:lblAlgn val="ctr"/>
        <c:lblOffset val="100"/>
        <c:noMultiLvlLbl val="0"/>
      </c:catAx>
      <c:valAx>
        <c:axId val="33302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03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0EDD4F1-3268-490A-B5D4-9A4AFA24C466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32D0222-EB61-423B-8250-D8CBA91E5B6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4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FA911E-6294-4008-B407-632BE603B7F2}" type="slidenum">
              <a:t>2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81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06A6CB-00C3-4461-AAB0-C57724443E90}" type="slidenum">
              <a:t>16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57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25"/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98C6A75E-D992-498D-A9E2-7B7A02AD5254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64F4559F-A93C-42E5-8B9D-6DD1BD9DDE5C}" type="slidenum">
              <a:t>‹Nr.›</a:t>
            </a:fld>
            <a:endParaRPr lang="de-DE"/>
          </a:p>
        </p:txBody>
      </p:sp>
      <p:cxnSp>
        <p:nvCxnSpPr>
          <p:cNvPr id="12" name="Straight Connector 14"/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206745492"/>
      </p:ext>
    </p:extLst>
  </p:cSld>
  <p:clrMapOvr>
    <a:masterClrMapping/>
  </p:clrMapOvr>
  <p:transition spd="slow">
    <p:circl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6EEE70-1E1F-4E7A-91E4-B656A6BFDFF8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3841D-887A-45EB-A0B8-714B6E70DB3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9239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05615-CBD8-4949-907F-1A58E2736AE0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89A9C0-8088-48DE-92B9-6F9969D0FA01}" type="slidenum">
              <a:t>‹Nr.›</a:t>
            </a:fld>
            <a:endParaRPr lang="de-DE"/>
          </a:p>
        </p:txBody>
      </p:sp>
      <p:cxnSp>
        <p:nvCxnSpPr>
          <p:cNvPr id="7" name="Straight Connector 14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1855161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093663-3385-4094-9916-FC685DEB573A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458BF-8946-4556-8EF8-B1869546024F}" type="slidenum">
              <a:t>‹Nr.›</a:t>
            </a:fld>
            <a:endParaRPr lang="de-DE"/>
          </a:p>
        </p:txBody>
      </p:sp>
      <p:sp>
        <p:nvSpPr>
          <p:cNvPr id="8" name="TextBox 13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96123296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66A26-FEDA-43C1-8B13-DEAC434F906B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6A671-FF9E-4A7E-B9DD-90E5505CD63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06899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02C1F9-2DF9-4E60-83A9-D293608B472D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0922D-3530-4634-9C27-6FFD2080116D}" type="slidenum">
              <a:t>‹Nr.›</a:t>
            </a:fld>
            <a:endParaRPr lang="de-DE"/>
          </a:p>
        </p:txBody>
      </p:sp>
      <p:sp>
        <p:nvSpPr>
          <p:cNvPr id="8" name="TextBox 11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964477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52E958-E5CB-45A2-B531-EEC04D4BF6BC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6F0B6-E04F-429A-A843-637DEE4001E3}" type="slidenum">
              <a:t>‹Nr.›</a:t>
            </a:fld>
            <a:endParaRPr lang="de-DE"/>
          </a:p>
        </p:txBody>
      </p:sp>
      <p:cxnSp>
        <p:nvCxnSpPr>
          <p:cNvPr id="8" name="Straight Connector 14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42538230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88E499-FEA4-4FE5-8059-D12F88B33373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9D706-CC0A-4A33-B48C-0E4094497C9A}" type="slidenum">
              <a:t>‹Nr.›</a:t>
            </a:fld>
            <a:endParaRPr lang="de-DE"/>
          </a:p>
        </p:txBody>
      </p:sp>
      <p:cxnSp>
        <p:nvCxnSpPr>
          <p:cNvPr id="7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853237827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3D092D-414E-4353-80DC-31E25B8D3985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524BAA-9AD0-4932-B1AF-7834BA6BAD41}" type="slidenum">
              <a:t>‹Nr.›</a:t>
            </a:fld>
            <a:endParaRPr lang="de-DE"/>
          </a:p>
        </p:txBody>
      </p:sp>
      <p:cxnSp>
        <p:nvCxnSpPr>
          <p:cNvPr id="7" name="Straight Connector 13"/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9238908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23D49-DEBE-4BE8-A0B4-4BC089618251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03A8C-E6D6-4E76-94CB-124BDC33B5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98267"/>
      </p:ext>
    </p:extLst>
  </p:cSld>
  <p:clrMapOvr>
    <a:masterClrMapping/>
  </p:clrMapOvr>
  <p:transition spd="slow">
    <p:circl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8310E-A733-4F02-A2E6-189F1C72F66D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DE40E8-DC39-4C9B-93CC-AC0628DEB983}" type="slidenum">
              <a:t>‹Nr.›</a:t>
            </a:fld>
            <a:endParaRPr lang="de-DE"/>
          </a:p>
        </p:txBody>
      </p:sp>
      <p:cxnSp>
        <p:nvCxnSpPr>
          <p:cNvPr id="7" name="Straight Connector 15"/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3005127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F7C6B-CFAD-4132-89E9-C7B756898A16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07D21E-BFD9-4F42-ACD3-7EBBFC5D8CE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17075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/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/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4263A6-5380-4EAA-8755-2C76DBD24FEB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3F276E-92E9-4F66-8A47-880A70856ED5}" type="slidenum">
              <a:t>‹Nr.›</a:t>
            </a:fld>
            <a:endParaRPr lang="de-DE"/>
          </a:p>
        </p:txBody>
      </p:sp>
      <p:cxnSp>
        <p:nvCxnSpPr>
          <p:cNvPr id="10" name="Straight Connector 1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65198107"/>
      </p:ext>
    </p:extLst>
  </p:cSld>
  <p:clrMapOvr>
    <a:masterClrMapping/>
  </p:clrMapOvr>
  <p:transition spd="slow">
    <p:circl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3A91D-B5A9-49F3-AAF5-073C3F07AA2C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3359B6-93C9-4432-B442-857F6BC39DD3}" type="slidenum">
              <a:t>‹Nr.›</a:t>
            </a:fld>
            <a:endParaRPr lang="de-DE"/>
          </a:p>
        </p:txBody>
      </p:sp>
      <p:cxnSp>
        <p:nvCxnSpPr>
          <p:cNvPr id="6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3757899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7ADF7-43E7-4DA4-BE14-82476325F86D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D0E59-6C2B-4988-9AAB-6D9A3D68E36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14210"/>
      </p:ext>
    </p:extLst>
  </p:cSld>
  <p:clrMapOvr>
    <a:masterClrMapping/>
  </p:clrMapOvr>
  <p:transition spd="slow">
    <p:circl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19ADF-4F88-4454-8B5C-5C0A0D894BB2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855A4-0F84-4EDB-8123-CBB70679C8B5}" type="slidenum">
              <a:t>‹Nr.›</a:t>
            </a:fld>
            <a:endParaRPr lang="de-DE"/>
          </a:p>
        </p:txBody>
      </p:sp>
      <p:cxnSp>
        <p:nvCxnSpPr>
          <p:cNvPr id="8" name="Straight Connector 15"/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5295017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9B301A-2D4A-4F17-8F9F-90B2783EE3A1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9EFA3F-5365-4397-B2AF-FC8133AB5FF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24402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87CF9DC1-FB1B-4E8F-839D-E5D4411261FD}" type="datetime1">
              <a:rPr lang="de-DE"/>
              <a:pPr lvl="0"/>
              <a:t>31.01.2018</a:t>
            </a:fld>
            <a:endParaRPr lang="de-DE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F598B2AA-62D6-4B3B-868B-9927E3A999FD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de-DE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de-DE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de-DE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de-DE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de-DE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2692395" y="1444998"/>
            <a:ext cx="6815672" cy="2106064"/>
          </a:xfrm>
        </p:spPr>
        <p:txBody>
          <a:bodyPr/>
          <a:lstStyle/>
          <a:p>
            <a:pPr lvl="0"/>
            <a:r>
              <a:rPr lang="de-DE" sz="6000"/>
              <a:t>Gesunde/Ungesunde Ernährung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2540002" y="4350056"/>
            <a:ext cx="6968066" cy="1320805"/>
          </a:xfrm>
        </p:spPr>
        <p:txBody>
          <a:bodyPr/>
          <a:lstStyle/>
          <a:p>
            <a:pPr lvl="0"/>
            <a:r>
              <a:rPr lang="de-DE" sz="2800"/>
              <a:t>© Lejla Djuhic, Alina Graggaber, Hannah Winkler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600"/>
              <a:t>Ungesunde Speisen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3600" b="1"/>
              <a:t>Jogurt mit 0,1% Fett 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body" idx="3"/>
          </p:nvPr>
        </p:nvSpPr>
        <p:spPr>
          <a:xfrm>
            <a:off x="1295403" y="3243257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Höchstens ein paar % Obst 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Künstliche Süßstoffe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endParaRPr lang="de-DE" sz="2400">
              <a:solidFill>
                <a:srgbClr val="262626"/>
              </a:solidFill>
            </a:endParaRPr>
          </a:p>
        </p:txBody>
      </p:sp>
      <p:sp>
        <p:nvSpPr>
          <p:cNvPr id="5" name="Textplatzhalter 4"/>
          <p:cNvSpPr txBox="1">
            <a:spLocks noGrp="1"/>
          </p:cNvSpPr>
          <p:nvPr>
            <p:ph idx="2"/>
          </p:nvPr>
        </p:nvSpPr>
        <p:spPr>
          <a:xfrm>
            <a:off x="6180667" y="2658535"/>
            <a:ext cx="4718303" cy="576264"/>
          </a:xfrm>
        </p:spPr>
        <p:txBody>
          <a:bodyPr anchor="b"/>
          <a:lstStyle/>
          <a:p>
            <a:endParaRPr lang="de-DE"/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6" y="3607326"/>
            <a:ext cx="1924053" cy="238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Danke für eure Aufmerksamkeit</a:t>
            </a:r>
          </a:p>
        </p:txBody>
      </p:sp>
      <p:pic>
        <p:nvPicPr>
          <p:cNvPr id="3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6" y="2492892"/>
            <a:ext cx="5355430" cy="356379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95403" y="909571"/>
            <a:ext cx="9601200" cy="1303870"/>
          </a:xfrm>
        </p:spPr>
        <p:txBody>
          <a:bodyPr/>
          <a:lstStyle/>
          <a:p>
            <a:pPr lvl="0"/>
            <a:r>
              <a:rPr lang="de-DE" sz="6600"/>
              <a:t>Präsentation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1295403" y="2388111"/>
            <a:ext cx="9601200" cy="3318933"/>
          </a:xfrm>
        </p:spPr>
        <p:txBody>
          <a:bodyPr/>
          <a:lstStyle/>
          <a:p>
            <a:pPr lvl="0"/>
            <a:r>
              <a:rPr lang="de-DE" sz="3200"/>
              <a:t>Begrüßung der Schüler &amp; Schülerinnen</a:t>
            </a:r>
          </a:p>
          <a:p>
            <a:pPr lvl="0"/>
            <a:r>
              <a:rPr lang="de-DE" sz="3200"/>
              <a:t>Begleitung in den Unterrichtsraum</a:t>
            </a:r>
          </a:p>
          <a:p>
            <a:pPr lvl="0"/>
            <a:r>
              <a:rPr lang="de-DE" sz="3200"/>
              <a:t>Theoretischer Teil</a:t>
            </a:r>
          </a:p>
          <a:p>
            <a:pPr lvl="0"/>
            <a:r>
              <a:rPr lang="de-DE" sz="3200"/>
              <a:t>Verkostung </a:t>
            </a:r>
          </a:p>
          <a:p>
            <a:pPr lvl="0"/>
            <a:r>
              <a:rPr lang="de-DE" sz="3200"/>
              <a:t>Praktischer Teil</a:t>
            </a:r>
          </a:p>
          <a:p>
            <a:pPr lvl="0"/>
            <a:r>
              <a:rPr lang="de-DE" sz="3200"/>
              <a:t>Verabschiedung</a:t>
            </a:r>
          </a:p>
          <a:p>
            <a:pPr lvl="0"/>
            <a:endParaRPr lang="de-DE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91" y="3561350"/>
            <a:ext cx="3498668" cy="262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600"/>
              <a:t>Verkostung</a:t>
            </a:r>
            <a:endParaRPr lang="de-DE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1295403" y="3356561"/>
            <a:ext cx="9601200" cy="3318933"/>
          </a:xfrm>
        </p:spPr>
        <p:txBody>
          <a:bodyPr/>
          <a:lstStyle/>
          <a:p>
            <a:pPr lvl="0"/>
            <a:r>
              <a:rPr lang="de-DE" sz="3200"/>
              <a:t>HLW Hausbrot</a:t>
            </a:r>
          </a:p>
          <a:p>
            <a:pPr lvl="0"/>
            <a:endParaRPr lang="de-DE" sz="3200"/>
          </a:p>
          <a:p>
            <a:pPr lvl="0"/>
            <a:r>
              <a:rPr lang="de-DE" sz="3200"/>
              <a:t>Selbstgepresster Apfelsaft</a:t>
            </a: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20" y="2556927"/>
            <a:ext cx="257174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51" y="2978959"/>
            <a:ext cx="1938701" cy="258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600"/>
              <a:t>Praktischer Teil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1295403" y="2716581"/>
            <a:ext cx="9601200" cy="3318933"/>
          </a:xfrm>
        </p:spPr>
        <p:txBody>
          <a:bodyPr/>
          <a:lstStyle/>
          <a:p>
            <a:pPr lvl="0"/>
            <a:r>
              <a:rPr lang="de-DE" sz="3600"/>
              <a:t>In 3 Gruppen  Obst klein schneiden</a:t>
            </a:r>
          </a:p>
          <a:p>
            <a:pPr lvl="0"/>
            <a:r>
              <a:rPr lang="de-DE" sz="3600"/>
              <a:t>Obst in Schüsseln geben</a:t>
            </a:r>
          </a:p>
          <a:p>
            <a:pPr lvl="0"/>
            <a:r>
              <a:rPr lang="de-DE" sz="3600"/>
              <a:t>Obstsalat selbst zusammen stellen</a:t>
            </a:r>
          </a:p>
          <a:p>
            <a:pPr lvl="0"/>
            <a:r>
              <a:rPr lang="de-DE" sz="3600"/>
              <a:t>Verkostung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004" y="627058"/>
            <a:ext cx="3317872" cy="331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rcRect b="24327"/>
          <a:stretch>
            <a:fillRect/>
          </a:stretch>
        </p:blipFill>
        <p:spPr>
          <a:xfrm>
            <a:off x="4817845" y="627058"/>
            <a:ext cx="3288374" cy="331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197" y="627058"/>
            <a:ext cx="2488402" cy="331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5"/>
          <a:srcRect b="17744"/>
          <a:stretch>
            <a:fillRect/>
          </a:stretch>
        </p:blipFill>
        <p:spPr>
          <a:xfrm>
            <a:off x="3574151" y="3984497"/>
            <a:ext cx="1988518" cy="218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14"/>
          <p:cNvPicPr>
            <a:picLocks noChangeAspect="1"/>
          </p:cNvPicPr>
          <p:nvPr/>
        </p:nvPicPr>
        <p:blipFill>
          <a:blip r:embed="rId6"/>
          <a:srcRect l="19003" t="45334" r="17064" b="25333"/>
          <a:stretch>
            <a:fillRect/>
          </a:stretch>
        </p:blipFill>
        <p:spPr>
          <a:xfrm>
            <a:off x="6727807" y="4069107"/>
            <a:ext cx="3288374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Evaluierung: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71842" y="2837438"/>
            <a:ext cx="9601200" cy="3318933"/>
          </a:xfrm>
        </p:spPr>
        <p:txBody>
          <a:bodyPr/>
          <a:lstStyle/>
          <a:p>
            <a:pPr lvl="0"/>
            <a:r>
              <a:rPr lang="de-DE" sz="3600"/>
              <a:t>Theoretischer Teil:</a:t>
            </a:r>
          </a:p>
          <a:p>
            <a:pPr lvl="1"/>
            <a:r>
              <a:rPr lang="de-DE" sz="3200"/>
              <a:t>Große Aufmerksamkeit</a:t>
            </a:r>
          </a:p>
          <a:p>
            <a:pPr lvl="1"/>
            <a:r>
              <a:rPr lang="de-DE" sz="3200"/>
              <a:t>Alle Fragen konnten beantwortet werden</a:t>
            </a:r>
          </a:p>
          <a:p>
            <a:pPr lvl="1"/>
            <a:r>
              <a:rPr lang="de-DE" sz="3200"/>
              <a:t>Super Mitarbeit!</a:t>
            </a: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340" y="701628"/>
            <a:ext cx="2112501" cy="158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08" y="3736732"/>
            <a:ext cx="3226186" cy="241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600"/>
              <a:t>Praktischer Teil:</a:t>
            </a:r>
          </a:p>
          <a:p>
            <a:pPr lvl="1"/>
            <a:r>
              <a:rPr lang="de-DE" sz="3200"/>
              <a:t> Schüler waren aufmerksam &amp; interessiert</a:t>
            </a:r>
          </a:p>
          <a:p>
            <a:pPr lvl="1"/>
            <a:r>
              <a:rPr lang="de-DE" sz="3200"/>
              <a:t>Verkostung war wie zu erwarten</a:t>
            </a: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74" y="2686927"/>
            <a:ext cx="2489197" cy="331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/>
          <p:nvPr/>
        </p:nvSpPr>
        <p:spPr>
          <a:xfrm>
            <a:off x="1295403" y="3140159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>
                <a:solidFill>
                  <a:srgbClr val="262626"/>
                </a:solidFill>
                <a:uFillTx/>
                <a:latin typeface="Garamond"/>
              </a:rPr>
              <a:t>Fragebogen</a:t>
            </a:r>
          </a:p>
          <a:p>
            <a:pPr marL="742950" marR="0" lvl="1" indent="-28575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b="0" i="0" u="none" strike="noStrike" kern="1200" cap="none" spc="0" baseline="0">
              <a:solidFill>
                <a:srgbClr val="262626"/>
              </a:solidFill>
              <a:uFillTx/>
              <a:latin typeface="Garamond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34" y="2058378"/>
            <a:ext cx="2055936" cy="274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985" y="1459519"/>
            <a:ext cx="2954216" cy="393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="" xmlns:lc="http://schemas.openxmlformats.org/drawingml/2006/lockedCanvas" xmlns:a16="http://schemas.microsoft.com/office/drawing/2014/main" id="{789BE6F1-DAD8-450D-934D-A7D91E584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2608"/>
              </p:ext>
            </p:extLst>
          </p:nvPr>
        </p:nvGraphicFramePr>
        <p:xfrm>
          <a:off x="1055440" y="1844824"/>
          <a:ext cx="5948363" cy="380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63421" y="292494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dirty="0" smtClean="0"/>
              <a:t>1.) Wiener Schnitzel vs. </a:t>
            </a:r>
            <a:r>
              <a:rPr lang="de-DE" dirty="0" err="1" smtClean="0"/>
              <a:t>Szegediner</a:t>
            </a:r>
            <a:r>
              <a:rPr lang="de-DE" dirty="0" smtClean="0"/>
              <a:t> 	 Gulasch</a:t>
            </a:r>
          </a:p>
          <a:p>
            <a:pPr>
              <a:tabLst>
                <a:tab pos="266700" algn="l"/>
              </a:tabLst>
            </a:pPr>
            <a:endParaRPr lang="de-DE" dirty="0"/>
          </a:p>
          <a:p>
            <a:r>
              <a:rPr lang="de-DE" dirty="0" smtClean="0"/>
              <a:t>2.) Spaghetti vs. Zanderfilet</a:t>
            </a:r>
          </a:p>
          <a:p>
            <a:endParaRPr lang="de-DE" dirty="0"/>
          </a:p>
          <a:p>
            <a:r>
              <a:rPr lang="de-DE" dirty="0" smtClean="0"/>
              <a:t>3.) Pizza vs. Bohnensuppe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35760" y="69269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Auswertung: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074448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95403" y="863650"/>
            <a:ext cx="9601200" cy="1303870"/>
          </a:xfrm>
        </p:spPr>
        <p:txBody>
          <a:bodyPr/>
          <a:lstStyle/>
          <a:p>
            <a:pPr lvl="0"/>
            <a:r>
              <a:rPr lang="de-DE" sz="6600"/>
              <a:t>Faustregeln für gesunde Ernährung 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3600" b="1"/>
              <a:t>Vielseitig essen </a:t>
            </a:r>
          </a:p>
        </p:txBody>
      </p:sp>
      <p:sp>
        <p:nvSpPr>
          <p:cNvPr id="4" name="Inhaltsplatzhalter 2"/>
          <p:cNvSpPr txBox="1">
            <a:spLocks noGrp="1"/>
          </p:cNvSpPr>
          <p:nvPr>
            <p:ph type="body" idx="3"/>
          </p:nvPr>
        </p:nvSpPr>
        <p:spPr>
          <a:xfrm>
            <a:off x="1295403" y="3243257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Ausgewogenheit der Lebensmittel</a:t>
            </a:r>
          </a:p>
          <a:p>
            <a:pPr lvl="0">
              <a:spcBef>
                <a:spcPts val="600"/>
              </a:spcBef>
            </a:pPr>
            <a:endParaRPr lang="de-DE" sz="2400">
              <a:solidFill>
                <a:srgbClr val="262626"/>
              </a:solidFill>
            </a:endParaRPr>
          </a:p>
        </p:txBody>
      </p:sp>
      <p:sp>
        <p:nvSpPr>
          <p:cNvPr id="5" name="Textplatzhalter 6"/>
          <p:cNvSpPr txBox="1">
            <a:spLocks noGrp="1"/>
          </p:cNvSpPr>
          <p:nvPr>
            <p:ph idx="2"/>
          </p:nvPr>
        </p:nvSpPr>
        <p:spPr>
          <a:xfrm>
            <a:off x="6180667" y="2658535"/>
            <a:ext cx="4718303" cy="576264"/>
          </a:xfrm>
        </p:spPr>
        <p:txBody>
          <a:bodyPr anchor="b"/>
          <a:lstStyle/>
          <a:p>
            <a:pPr marL="0" lvl="0" indent="0">
              <a:spcBef>
                <a:spcPts val="670"/>
              </a:spcBef>
              <a:buNone/>
            </a:pPr>
            <a:r>
              <a:rPr lang="de-DE" sz="3600" b="1">
                <a:solidFill>
                  <a:srgbClr val="83992A"/>
                </a:solidFill>
              </a:rPr>
              <a:t>Ausreichend trinken </a:t>
            </a: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29" y="4225286"/>
            <a:ext cx="2935553" cy="192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56" y="3851955"/>
            <a:ext cx="3054096" cy="2032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10"/>
          <p:cNvSpPr txBox="1">
            <a:spLocks noGrp="1"/>
          </p:cNvSpPr>
          <p:nvPr>
            <p:ph idx="4"/>
          </p:nvPr>
        </p:nvSpPr>
        <p:spPr>
          <a:xfrm>
            <a:off x="6285448" y="3243257"/>
            <a:ext cx="4718303" cy="2632603"/>
          </a:xfrm>
        </p:spPr>
        <p:txBody>
          <a:bodyPr/>
          <a:lstStyle/>
          <a:p>
            <a:pPr lvl="0"/>
            <a:r>
              <a:rPr lang="de-DE" sz="3200"/>
              <a:t>Ca 1,5l pro Tag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556792"/>
            <a:ext cx="5558160" cy="369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4779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13107" y="807131"/>
            <a:ext cx="9601200" cy="1303870"/>
          </a:xfrm>
        </p:spPr>
        <p:txBody>
          <a:bodyPr/>
          <a:lstStyle/>
          <a:p>
            <a:pPr lvl="0"/>
            <a:r>
              <a:rPr lang="de-DE" sz="6600"/>
              <a:t>Faustregeln für gesunde Ernährung 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1"/>
          </p:nvPr>
        </p:nvSpPr>
        <p:spPr>
          <a:xfrm>
            <a:off x="580570" y="2658535"/>
            <a:ext cx="5433136" cy="576264"/>
          </a:xfrm>
        </p:spPr>
        <p:txBody>
          <a:bodyPr/>
          <a:lstStyle/>
          <a:p>
            <a:pPr lvl="0"/>
            <a:r>
              <a:rPr lang="de-DE" sz="3600" b="1"/>
              <a:t>Fünf mal Obst &amp; Gemüse</a:t>
            </a:r>
          </a:p>
        </p:txBody>
      </p:sp>
      <p:pic>
        <p:nvPicPr>
          <p:cNvPr id="4" name="Inhaltsplatzhalter 9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873754" y="3623200"/>
            <a:ext cx="4693752" cy="2095429"/>
          </a:xfrm>
        </p:spPr>
      </p:pic>
      <p:sp>
        <p:nvSpPr>
          <p:cNvPr id="5" name="Textplatzhalter 7"/>
          <p:cNvSpPr txBox="1">
            <a:spLocks noGrp="1"/>
          </p:cNvSpPr>
          <p:nvPr>
            <p:ph type="body" idx="3"/>
          </p:nvPr>
        </p:nvSpPr>
        <p:spPr>
          <a:xfrm>
            <a:off x="6178299" y="2198080"/>
            <a:ext cx="5969907" cy="1348840"/>
          </a:xfrm>
        </p:spPr>
        <p:txBody>
          <a:bodyPr/>
          <a:lstStyle/>
          <a:p>
            <a:pPr lvl="0"/>
            <a:r>
              <a:rPr lang="de-DE" sz="3600" b="1"/>
              <a:t>Täglich Kartoffeln &amp; Getreideprodukte </a:t>
            </a:r>
          </a:p>
        </p:txBody>
      </p:sp>
      <p:sp>
        <p:nvSpPr>
          <p:cNvPr id="6" name="Inhaltsplatzhalter 8"/>
          <p:cNvSpPr txBox="1">
            <a:spLocks noGrp="1"/>
          </p:cNvSpPr>
          <p:nvPr>
            <p:ph idx="4"/>
          </p:nvPr>
        </p:nvSpPr>
        <p:spPr>
          <a:xfrm>
            <a:off x="6096003" y="3666661"/>
            <a:ext cx="4718303" cy="2632603"/>
          </a:xfrm>
        </p:spPr>
        <p:txBody>
          <a:bodyPr/>
          <a:lstStyle/>
          <a:p>
            <a:pPr lvl="0"/>
            <a:r>
              <a:rPr lang="de-DE" sz="3200"/>
              <a:t>Brot, Reis oder Teigwaren </a:t>
            </a:r>
          </a:p>
          <a:p>
            <a:pPr marL="0" lvl="0" indent="0">
              <a:buNone/>
            </a:pPr>
            <a:endParaRPr lang="de-DE"/>
          </a:p>
        </p:txBody>
      </p:sp>
      <p:pic>
        <p:nvPicPr>
          <p:cNvPr id="7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528" y="4304812"/>
            <a:ext cx="3391244" cy="189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13107" y="787856"/>
            <a:ext cx="9601200" cy="1303870"/>
          </a:xfrm>
        </p:spPr>
        <p:txBody>
          <a:bodyPr/>
          <a:lstStyle/>
          <a:p>
            <a:pPr lvl="0"/>
            <a:r>
              <a:rPr lang="de-DE" sz="6600"/>
              <a:t>Faustregeln für gesunde Ernährung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79409" y="2679914"/>
            <a:ext cx="4718303" cy="576264"/>
          </a:xfrm>
        </p:spPr>
        <p:txBody>
          <a:bodyPr/>
          <a:lstStyle/>
          <a:p>
            <a:pPr lvl="0"/>
            <a:r>
              <a:rPr lang="de-DE" sz="3600" b="1"/>
              <a:t>Täglich Milchprodukte 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body" idx="3"/>
          </p:nvPr>
        </p:nvSpPr>
        <p:spPr>
          <a:xfrm>
            <a:off x="1295403" y="3243257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Jogurt, Milch oder Käse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endParaRPr lang="de-DE" sz="2400">
              <a:solidFill>
                <a:srgbClr val="262626"/>
              </a:solidFill>
            </a:endParaRPr>
          </a:p>
        </p:txBody>
      </p:sp>
      <p:sp>
        <p:nvSpPr>
          <p:cNvPr id="5" name="Textplatzhalter 4"/>
          <p:cNvSpPr txBox="1">
            <a:spLocks noGrp="1"/>
          </p:cNvSpPr>
          <p:nvPr>
            <p:ph idx="2"/>
          </p:nvPr>
        </p:nvSpPr>
        <p:spPr>
          <a:xfrm>
            <a:off x="5652016" y="2666984"/>
            <a:ext cx="5960571" cy="576264"/>
          </a:xfrm>
        </p:spPr>
        <p:txBody>
          <a:bodyPr anchor="b"/>
          <a:lstStyle/>
          <a:p>
            <a:pPr marL="0" lvl="0" indent="0">
              <a:spcBef>
                <a:spcPts val="670"/>
              </a:spcBef>
              <a:buNone/>
            </a:pPr>
            <a:r>
              <a:rPr lang="de-DE" sz="3600" b="1">
                <a:solidFill>
                  <a:srgbClr val="83992A"/>
                </a:solidFill>
              </a:rPr>
              <a:t>Mehrmals wöchentlich Fisch 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/>
            <a:r>
              <a:rPr lang="de-DE" sz="3200"/>
              <a:t>Zwei Portionen zu je 150g </a:t>
            </a:r>
          </a:p>
          <a:p>
            <a:pPr marL="0" lvl="0" indent="0">
              <a:buNone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09" y="4182365"/>
            <a:ext cx="3011960" cy="188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586" y="3776691"/>
            <a:ext cx="2584615" cy="229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95403" y="839556"/>
            <a:ext cx="9601200" cy="1303870"/>
          </a:xfrm>
        </p:spPr>
        <p:txBody>
          <a:bodyPr/>
          <a:lstStyle/>
          <a:p>
            <a:pPr lvl="0"/>
            <a:r>
              <a:rPr lang="de-DE" sz="6600"/>
              <a:t>Faustregeln für gesunde Ernährung </a:t>
            </a:r>
          </a:p>
        </p:txBody>
      </p:sp>
      <p:sp>
        <p:nvSpPr>
          <p:cNvPr id="3" name="Textplatzhalter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3600" b="1"/>
              <a:t>Fett, ja aber richtig </a:t>
            </a:r>
          </a:p>
        </p:txBody>
      </p:sp>
      <p:sp>
        <p:nvSpPr>
          <p:cNvPr id="4" name="Inhaltsplatzhalter 4"/>
          <p:cNvSpPr txBox="1">
            <a:spLocks noGrp="1"/>
          </p:cNvSpPr>
          <p:nvPr>
            <p:ph type="body" idx="3"/>
          </p:nvPr>
        </p:nvSpPr>
        <p:spPr>
          <a:xfrm>
            <a:off x="1008336" y="3385840"/>
            <a:ext cx="569595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Nüsse, Samen oder kaltgepresste Öle 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Ca 1-2 EL pro Tag </a:t>
            </a:r>
          </a:p>
          <a:p>
            <a:pPr lvl="0">
              <a:spcBef>
                <a:spcPts val="600"/>
              </a:spcBef>
            </a:pPr>
            <a:endParaRPr lang="de-DE" sz="2400">
              <a:solidFill>
                <a:srgbClr val="262626"/>
              </a:solidFill>
            </a:endParaRPr>
          </a:p>
        </p:txBody>
      </p:sp>
      <p:pic>
        <p:nvPicPr>
          <p:cNvPr id="5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60" y="3234799"/>
            <a:ext cx="4229099" cy="268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5530" y="884864"/>
            <a:ext cx="11000936" cy="1303870"/>
          </a:xfrm>
        </p:spPr>
        <p:txBody>
          <a:bodyPr/>
          <a:lstStyle/>
          <a:p>
            <a:pPr lvl="0"/>
            <a:r>
              <a:rPr lang="de-DE" sz="6000"/>
              <a:t>Nicht empfehlenswerte vs. Empfehlenswerte Nahrungsmittel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29991" y="2672343"/>
            <a:ext cx="5071170" cy="576264"/>
          </a:xfrm>
        </p:spPr>
        <p:txBody>
          <a:bodyPr/>
          <a:lstStyle/>
          <a:p>
            <a:pPr lvl="0"/>
            <a:r>
              <a:rPr lang="de-DE" sz="3600" b="1"/>
              <a:t>Multivitaminsaft gekauft 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body" idx="3"/>
          </p:nvPr>
        </p:nvSpPr>
        <p:spPr>
          <a:xfrm>
            <a:off x="1295403" y="3243257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Zugesetzte Vitamine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Viel Zucker 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idx="2"/>
          </p:nvPr>
        </p:nvSpPr>
        <p:spPr>
          <a:xfrm>
            <a:off x="6180667" y="2658535"/>
            <a:ext cx="4718303" cy="576264"/>
          </a:xfrm>
        </p:spPr>
        <p:txBody>
          <a:bodyPr anchor="b"/>
          <a:lstStyle/>
          <a:p>
            <a:pPr marL="0" lvl="0" indent="0">
              <a:spcBef>
                <a:spcPts val="670"/>
              </a:spcBef>
              <a:buNone/>
            </a:pPr>
            <a:r>
              <a:rPr lang="de-DE" sz="3600" b="1">
                <a:solidFill>
                  <a:srgbClr val="83992A"/>
                </a:solidFill>
              </a:rPr>
              <a:t>Selbstgepresster Saft 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/>
            <a:r>
              <a:rPr lang="de-DE" sz="3200"/>
              <a:t>Enthält keinen Zucker </a:t>
            </a:r>
          </a:p>
          <a:p>
            <a:pPr lvl="0"/>
            <a:r>
              <a:rPr lang="de-DE" sz="3200"/>
              <a:t>Viel Vitamine </a:t>
            </a:r>
          </a:p>
          <a:p>
            <a:pPr lvl="0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54" y="3704600"/>
            <a:ext cx="2453344" cy="24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0" y="4373703"/>
            <a:ext cx="2687101" cy="178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600"/>
              <a:t>Ungesunde Speisen </a:t>
            </a:r>
          </a:p>
        </p:txBody>
      </p:sp>
      <p:sp>
        <p:nvSpPr>
          <p:cNvPr id="3" name="Textplatzhalter 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3600" b="1"/>
              <a:t>Cola ohne Zucker </a:t>
            </a:r>
          </a:p>
        </p:txBody>
      </p:sp>
      <p:sp>
        <p:nvSpPr>
          <p:cNvPr id="4" name="Inhaltsplatzhalter 5"/>
          <p:cNvSpPr txBox="1">
            <a:spLocks noGrp="1"/>
          </p:cNvSpPr>
          <p:nvPr>
            <p:ph type="body" idx="3"/>
          </p:nvPr>
        </p:nvSpPr>
        <p:spPr>
          <a:xfrm>
            <a:off x="1295403" y="3243257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Chemischer Cocktail</a:t>
            </a:r>
          </a:p>
          <a:p>
            <a:pPr lvl="0">
              <a:spcBef>
                <a:spcPts val="600"/>
              </a:spcBef>
            </a:pPr>
            <a:endParaRPr lang="de-DE" sz="2400">
              <a:solidFill>
                <a:srgbClr val="262626"/>
              </a:solidFill>
            </a:endParaRPr>
          </a:p>
        </p:txBody>
      </p:sp>
      <p:sp>
        <p:nvSpPr>
          <p:cNvPr id="5" name="Textplatzhalter 6"/>
          <p:cNvSpPr txBox="1">
            <a:spLocks noGrp="1"/>
          </p:cNvSpPr>
          <p:nvPr>
            <p:ph idx="2"/>
          </p:nvPr>
        </p:nvSpPr>
        <p:spPr>
          <a:xfrm>
            <a:off x="6180667" y="2747040"/>
            <a:ext cx="4718303" cy="576264"/>
          </a:xfrm>
        </p:spPr>
        <p:txBody>
          <a:bodyPr anchor="b"/>
          <a:lstStyle/>
          <a:p>
            <a:pPr marL="0" lvl="0" indent="0">
              <a:spcBef>
                <a:spcPts val="670"/>
              </a:spcBef>
              <a:buNone/>
            </a:pPr>
            <a:r>
              <a:rPr lang="de-DE" sz="3600" b="1">
                <a:solidFill>
                  <a:srgbClr val="83992A"/>
                </a:solidFill>
              </a:rPr>
              <a:t>Croissants</a:t>
            </a:r>
            <a:r>
              <a:rPr lang="de-DE" sz="6600" b="1">
                <a:solidFill>
                  <a:srgbClr val="83992A"/>
                </a:solidFill>
              </a:rPr>
              <a:t> </a:t>
            </a:r>
          </a:p>
        </p:txBody>
      </p:sp>
      <p:sp>
        <p:nvSpPr>
          <p:cNvPr id="6" name="Inhaltsplatzhalter 7"/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/>
            <a:r>
              <a:rPr lang="de-DE" sz="3200"/>
              <a:t>Zugesetzter Zucker </a:t>
            </a:r>
          </a:p>
          <a:p>
            <a:pPr marL="0" lvl="0" indent="0">
              <a:buNone/>
            </a:pPr>
            <a:endParaRPr lang="de-DE"/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14" y="386040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67" y="3979615"/>
            <a:ext cx="2862264" cy="190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600"/>
              <a:t>Ungesunde Speisen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295403" y="2849032"/>
            <a:ext cx="4718303" cy="576264"/>
          </a:xfrm>
        </p:spPr>
        <p:txBody>
          <a:bodyPr/>
          <a:lstStyle/>
          <a:p>
            <a:pPr lvl="0"/>
            <a:r>
              <a:rPr lang="de-DE" sz="3600" b="1"/>
              <a:t>Smoothies: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body" idx="3"/>
          </p:nvPr>
        </p:nvSpPr>
        <p:spPr>
          <a:xfrm>
            <a:off x="1295403" y="3572313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Enthalten sehr viel Zucker </a:t>
            </a:r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38" y="3601218"/>
            <a:ext cx="3883155" cy="194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/>
          <p:cNvSpPr txBox="1">
            <a:spLocks noGrp="1"/>
          </p:cNvSpPr>
          <p:nvPr>
            <p:ph type="title"/>
          </p:nvPr>
        </p:nvSpPr>
        <p:spPr>
          <a:xfrm>
            <a:off x="478066" y="850474"/>
            <a:ext cx="11071271" cy="1303870"/>
          </a:xfrm>
        </p:spPr>
        <p:txBody>
          <a:bodyPr/>
          <a:lstStyle/>
          <a:p>
            <a:pPr lvl="0"/>
            <a:r>
              <a:rPr lang="de-DE" sz="6000"/>
              <a:t>Nicht empfehlenswerte vs.</a:t>
            </a:r>
            <a:br>
              <a:rPr lang="de-DE" sz="6000"/>
            </a:br>
            <a:r>
              <a:rPr lang="de-DE" sz="6000"/>
              <a:t>empfehlenswerte Produkte </a:t>
            </a:r>
          </a:p>
        </p:txBody>
      </p:sp>
      <p:sp>
        <p:nvSpPr>
          <p:cNvPr id="3" name="Textplatzhalter 5"/>
          <p:cNvSpPr txBox="1">
            <a:spLocks noGrp="1"/>
          </p:cNvSpPr>
          <p:nvPr>
            <p:ph type="body" idx="1"/>
          </p:nvPr>
        </p:nvSpPr>
        <p:spPr>
          <a:xfrm>
            <a:off x="673108" y="2961192"/>
            <a:ext cx="4885950" cy="576264"/>
          </a:xfrm>
        </p:spPr>
        <p:txBody>
          <a:bodyPr anchorCtr="1"/>
          <a:lstStyle/>
          <a:p>
            <a:pPr lvl="0" algn="ctr"/>
            <a:r>
              <a:rPr lang="de-DE" sz="3600" b="1"/>
              <a:t>Gekauftes Früchtemüsli:</a:t>
            </a:r>
          </a:p>
        </p:txBody>
      </p:sp>
      <p:sp>
        <p:nvSpPr>
          <p:cNvPr id="4" name="Inhaltsplatzhalter 6"/>
          <p:cNvSpPr txBox="1">
            <a:spLocks noGrp="1"/>
          </p:cNvSpPr>
          <p:nvPr>
            <p:ph type="body" idx="3"/>
          </p:nvPr>
        </p:nvSpPr>
        <p:spPr>
          <a:xfrm>
            <a:off x="1274792" y="3585179"/>
            <a:ext cx="4718303" cy="2632603"/>
          </a:xfrm>
        </p:spPr>
        <p:txBody>
          <a:bodyPr anchor="t"/>
          <a:lstStyle/>
          <a:p>
            <a:pPr marL="285750" lvl="0" indent="-285750">
              <a:spcBef>
                <a:spcPts val="600"/>
              </a:spcBef>
              <a:buChar char="•"/>
            </a:pPr>
            <a:r>
              <a:rPr lang="de-DE" sz="3200">
                <a:solidFill>
                  <a:srgbClr val="262626"/>
                </a:solidFill>
              </a:rPr>
              <a:t>Chemische Zusatzstoffe</a:t>
            </a:r>
          </a:p>
          <a:p>
            <a:pPr marL="285750" lvl="0" indent="-285750">
              <a:spcBef>
                <a:spcPts val="600"/>
              </a:spcBef>
              <a:buChar char="•"/>
            </a:pPr>
            <a:endParaRPr lang="de-DE" sz="2400">
              <a:solidFill>
                <a:srgbClr val="262626"/>
              </a:solidFill>
            </a:endParaRPr>
          </a:p>
        </p:txBody>
      </p:sp>
      <p:sp>
        <p:nvSpPr>
          <p:cNvPr id="5" name="Textplatzhalter 7"/>
          <p:cNvSpPr txBox="1">
            <a:spLocks noGrp="1"/>
          </p:cNvSpPr>
          <p:nvPr>
            <p:ph idx="2"/>
          </p:nvPr>
        </p:nvSpPr>
        <p:spPr>
          <a:xfrm>
            <a:off x="5643722" y="3012426"/>
            <a:ext cx="6090233" cy="576264"/>
          </a:xfrm>
        </p:spPr>
        <p:txBody>
          <a:bodyPr anchor="b" anchorCtr="1"/>
          <a:lstStyle/>
          <a:p>
            <a:pPr marL="0" lvl="0" indent="0" algn="ctr">
              <a:spcBef>
                <a:spcPts val="670"/>
              </a:spcBef>
              <a:buNone/>
            </a:pPr>
            <a:r>
              <a:rPr lang="de-DE" sz="3600" b="1">
                <a:solidFill>
                  <a:srgbClr val="83992A"/>
                </a:solidFill>
              </a:rPr>
              <a:t>Selbstgemachtes Früchtemüsli:</a:t>
            </a:r>
          </a:p>
        </p:txBody>
      </p:sp>
      <p:sp>
        <p:nvSpPr>
          <p:cNvPr id="6" name="Inhaltsplatzhalter 8"/>
          <p:cNvSpPr txBox="1">
            <a:spLocks noGrp="1"/>
          </p:cNvSpPr>
          <p:nvPr>
            <p:ph idx="4"/>
          </p:nvPr>
        </p:nvSpPr>
        <p:spPr>
          <a:xfrm>
            <a:off x="6183035" y="3585179"/>
            <a:ext cx="4718303" cy="2632603"/>
          </a:xfrm>
        </p:spPr>
        <p:txBody>
          <a:bodyPr/>
          <a:lstStyle/>
          <a:p>
            <a:pPr lvl="0"/>
            <a:r>
              <a:rPr lang="de-DE" sz="3200"/>
              <a:t>Frisches Obst </a:t>
            </a:r>
          </a:p>
          <a:p>
            <a:pPr lvl="0"/>
            <a:r>
              <a:rPr lang="de-DE" sz="3200"/>
              <a:t>Haferflocken </a:t>
            </a:r>
          </a:p>
          <a:p>
            <a:pPr lvl="0"/>
            <a:r>
              <a:rPr lang="de-DE" sz="3200"/>
              <a:t>Jogurt </a:t>
            </a:r>
          </a:p>
          <a:p>
            <a:pPr lvl="0"/>
            <a:r>
              <a:rPr lang="de-DE" sz="3200"/>
              <a:t>Nüsse, Samen </a:t>
            </a:r>
          </a:p>
        </p:txBody>
      </p:sp>
      <p:pic>
        <p:nvPicPr>
          <p:cNvPr id="7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22" y="4164150"/>
            <a:ext cx="1423985" cy="210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522" y="3829909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261</Words>
  <Application>Microsoft Office PowerPoint</Application>
  <PresentationFormat>Breitbild</PresentationFormat>
  <Paragraphs>88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Organisch</vt:lpstr>
      <vt:lpstr>Gesunde/Ungesunde Ernährung</vt:lpstr>
      <vt:lpstr>Faustregeln für gesunde Ernährung </vt:lpstr>
      <vt:lpstr>Faustregeln für gesunde Ernährung </vt:lpstr>
      <vt:lpstr>Faustregeln für gesunde Ernährung </vt:lpstr>
      <vt:lpstr>Faustregeln für gesunde Ernährung </vt:lpstr>
      <vt:lpstr>Nicht empfehlenswerte vs. Empfehlenswerte Nahrungsmittel </vt:lpstr>
      <vt:lpstr>Ungesunde Speisen </vt:lpstr>
      <vt:lpstr>Ungesunde Speisen </vt:lpstr>
      <vt:lpstr>Nicht empfehlenswerte vs. empfehlenswerte Produkte </vt:lpstr>
      <vt:lpstr>Ungesunde Speisen </vt:lpstr>
      <vt:lpstr>Danke für eure Aufmerksamkeit</vt:lpstr>
      <vt:lpstr>Präsentation</vt:lpstr>
      <vt:lpstr>Verkostung</vt:lpstr>
      <vt:lpstr>Praktischer Teil</vt:lpstr>
      <vt:lpstr>PowerPoint-Präsentation</vt:lpstr>
      <vt:lpstr>Evaluierung: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Ernährungspsychologische  Verhalten</dc:title>
  <dc:creator>Hannah Winkler</dc:creator>
  <cp:lastModifiedBy>administrator</cp:lastModifiedBy>
  <cp:revision>12</cp:revision>
  <dcterms:created xsi:type="dcterms:W3CDTF">2017-11-22T17:34:38Z</dcterms:created>
  <dcterms:modified xsi:type="dcterms:W3CDTF">2018-01-31T10:32:17Z</dcterms:modified>
</cp:coreProperties>
</file>